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16"/>
  </p:notesMasterIdLst>
  <p:handoutMasterIdLst>
    <p:handoutMasterId r:id="rId17"/>
  </p:handoutMasterIdLst>
  <p:sldIdLst>
    <p:sldId id="265" r:id="rId2"/>
    <p:sldId id="333" r:id="rId3"/>
    <p:sldId id="317" r:id="rId4"/>
    <p:sldId id="284" r:id="rId5"/>
    <p:sldId id="334" r:id="rId6"/>
    <p:sldId id="315" r:id="rId7"/>
    <p:sldId id="336" r:id="rId8"/>
    <p:sldId id="326" r:id="rId9"/>
    <p:sldId id="263" r:id="rId10"/>
    <p:sldId id="319" r:id="rId11"/>
    <p:sldId id="320" r:id="rId12"/>
    <p:sldId id="280" r:id="rId13"/>
    <p:sldId id="310" r:id="rId14"/>
    <p:sldId id="305" r:id="rId1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14" autoAdjust="0"/>
    <p:restoredTop sz="69565" autoAdjust="0"/>
  </p:normalViewPr>
  <p:slideViewPr>
    <p:cSldViewPr snapToGrid="0" snapToObjects="1" showGuides="1">
      <p:cViewPr varScale="1">
        <p:scale>
          <a:sx n="87" d="100"/>
          <a:sy n="87" d="100"/>
        </p:scale>
        <p:origin x="264" y="2128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5/12/25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5/12/25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zh-CN" dirty="0"/>
              <a:t>«Меня зовут [Ваше ФИО], и сегодня я представляю вашему вниманию работу «Оптимизация управления светофорами с использованием компьютерного зрения». Мы рассмотрим, как современные технологии могут существенно улучшить транспортную инфраструктуру городов.»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50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320B8-D2B6-4AAD-1B91-3486C098D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4894A1E-19D1-6555-558C-E1F9F58615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A0DB817-095E-FFD1-6E81-77E436EACA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Цель исследования (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研究目的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Цель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— Разработка системы анализа транспортных потоков на основе технологий компьютерного зрения и машинного обучения для оптимизации управления светофорами , что позволит снизить заторы на дорогах, улучшить проходимость перекрестков и повысить эффективность использования городской транспортной инфраструктуры.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目标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-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开发基于计算机视觉和机器学习技术的交通流分析系统，优化交通信号灯控制，减少交通拥堵，提高路口通行能力，提高城市交通基础设施的利用效率。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spcAft>
                <a:spcPts val="1200"/>
              </a:spcAft>
            </a:pP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Задачи исследования (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研究任务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spcAft>
                <a:spcPts val="1200"/>
              </a:spcAft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Для достижения поставленной цели необходимо решить следующие задачи: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为了实现这一目标，需要解决以下任务：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Обзор существующих методов и технологий для анализа транспортных потоков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现有交通流分析方法与技术综述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Разработка системы обнаружения потока транспортных средств на основе компьютерного зрения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基于计算机视觉的车流量检测系统的开发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Разработка алгоритмов для динамической адаптации времени работы светофора в зависимости от потока транспортных средств.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开发根据车流量动态调整交通信号灯运行时间的算法。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Тестирование и оценка эффективности предложенной системы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测试并评估所提系统的有效性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C25345-8E7D-F030-12DF-C8A932E291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278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241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План работ (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工作计划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Исследование существующих решений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研究现有解决方案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Проведение обзора литературы по методам детекции транспортных потоков с использованием компьютерного зрения.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对使用计算机视觉检测交通流的方法进行文献综述。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Изучение технологий для динамического управления светофорами.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交通信号灯动态控制技术研究。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Разработка модели для детекции транспортных потоков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开发交通流检测模型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Сбор и подготовка видеоданных для обучения моделей.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收集和准备用于训练模型的视频数据。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Выбор и настройка модели глубокого обучения (например,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YOLO, Mask R-CNN).</a:t>
            </a:r>
            <a:b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选择和调整深度学习模型（例如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YOLO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Mask R-CNN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）。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Разработка алгоритма детекции транспортных средств и их классификации (например, типы автомобилей, плотность).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开发用于检测车流辆及其分类（例如车辆类型、密度）的算法。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Разработка алгоритма динамической адаптации светофоров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开发交通信号灯动态适应算法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Анализ существующих адаптивных алгоритмов светофоров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分析现有的信号灯自适应算法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Улучшить алгоритм на основе данных о транспортных потоках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在算法的基础上结合车流量数据进行改进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Тестирование и интеграция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测试和集成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Выбор инструменты и платформы для имитационного тестирования.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选择仿真测试所使用的工具和平台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Тестирование систем на выбранных инструментах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在仿真平台（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Sumo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，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Helvetica Neue"/>
              </a:rPr>
              <a:t>CityFlow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）上测试系统。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Месяц 8: Оценка результатов и подготовка отчета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评估结果并准备报告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Оценка эффективности предложенной системы на основе различных критериев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根据各种标准（例如延迟、吞吐量）评估所提议系统的有效性。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Подготовка окончательного отчета и презентации.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准备最终报告和演示文稿。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478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1E3E7-CA4F-5A1E-E03E-21D97FB16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1D01268-B851-9412-C88F-B1CEF2C43D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0771F62-4953-B9B3-6795-F85B75E5D8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План работ (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工作计划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Исследование существующих решений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研究现有解决方案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Проведение обзора литературы по методам детекции транспортных потоков с использованием компьютерного зрения.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对使用计算机视觉检测交通流的方法进行文献综述。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Изучение технологий для динамического управления светофорами.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交通信号灯动态控制技术研究。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Разработка модели для детекции транспортных потоков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开发交通流检测模型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Сбор и подготовка видеоданных для обучения моделей.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收集和准备用于训练模型的视频数据。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Выбор и настройка модели глубокого обучения (например,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YOLO, Mask R-CNN).</a:t>
            </a:r>
            <a:b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选择和调整深度学习模型（例如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YOLO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Mask R-CNN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）。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Разработка алгоритма детекции транспортных средств и их классификации (например, типы автомобилей, плотность).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开发用于检测车流辆及其分类（例如车辆类型、密度）的算法。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Разработка алгоритма динамической адаптации светофоров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开发交通信号灯动态适应算法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Анализ существующих адаптивных алгоритмов светофоров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分析现有的信号灯自适应算法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Улучшить алгоритм на основе данных о транспортных потоках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在算法的基础上结合车流量数据进行改进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Тестирование и интеграция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测试和集成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Выбор инструменты и платформы для имитационного тестирования.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选择仿真测试所使用的工具和平台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Тестирование систем на выбранных инструментах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在仿真平台（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Sumo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，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Helvetica Neue"/>
              </a:rPr>
              <a:t>CityFlow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）上测试系统。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Месяц 8: Оценка результатов и подготовка отчета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评估结果并准备报告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Оценка эффективности предложенной системы на основе различных критериев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根据各种标准（例如延迟、吞吐量）评估所提议系统的有效性。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Подготовка окончательного отчета и презентации.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准备最终报告和演示文稿。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2C0A77-CB23-026D-886E-D0B4D4780B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93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Цель исследования (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研究目的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Цель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— Разработка системы анализа транспортных потоков на основе технологий компьютерного зрения и машинного обучения для оптимизации управления светофорами , что позволит снизить заторы на дорогах, улучшить проходимость перекрестков и повысить эффективность использования городской транспортной инфраструктуры.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目标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-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开发基于计算机视觉和机器学习技术的交通流分析系统，优化交通信号灯控制，减少交通拥堵，提高路口通行能力，提高城市交通基础设施的利用效率。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spcAft>
                <a:spcPts val="1200"/>
              </a:spcAft>
            </a:pP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Задачи исследования (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研究任务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spcAft>
                <a:spcPts val="1200"/>
              </a:spcAft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Для достижения поставленной цели необходимо решить следующие задачи: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为了实现这一目标，需要解决以下任务：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Обзор существующих методов и технологий для анализа транспортных потоков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现有交通流分析方法与技术综述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Разработка системы обнаружения потока транспортных средств на основе компьютерного зрения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基于计算机视觉的车流量检测系统的开发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Разработка алгоритмов для динамической адаптации времени работы светофора в зависимости от потока транспортных средств.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开发根据车流量动态调整交通信号灯运行时间的算法。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Тестирование и оценка эффективности предложенной системы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测试并评估所提系统的有效性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97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00001-FD86-FB12-CDC2-47879DAEA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ACEC988-E6FD-DB69-2A3E-761FD2156C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A64CA47-E533-F807-D525-1F755E739F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5E9CB0-78B0-5892-9D44-F30705EC5E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4888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16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2398768715@qq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2442525"/>
            <a:ext cx="8745166" cy="704850"/>
          </a:xfrm>
        </p:spPr>
        <p:txBody>
          <a:bodyPr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自我介绍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121FD53-0F4E-7DF2-35A1-5817192421DB}"/>
              </a:ext>
            </a:extLst>
          </p:cNvPr>
          <p:cNvSpPr txBox="1"/>
          <p:nvPr/>
        </p:nvSpPr>
        <p:spPr>
          <a:xfrm>
            <a:off x="6590910" y="3801036"/>
            <a:ext cx="2265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ru-RU" i="0" dirty="0">
                <a:solidFill>
                  <a:schemeClr val="bg1"/>
                </a:solidFill>
                <a:effectLst/>
                <a:latin typeface="Golos Text" panose="020B0503020202020204"/>
              </a:rPr>
              <a:t>周宏祥</a:t>
            </a:r>
            <a:endParaRPr lang="en-US" altLang="zh-CN" i="0" dirty="0">
              <a:solidFill>
                <a:schemeClr val="bg1"/>
              </a:solidFill>
              <a:effectLst/>
              <a:latin typeface="Golos Text" panose="020B0503020202020204"/>
            </a:endParaRPr>
          </a:p>
          <a:p>
            <a:pPr algn="r"/>
            <a:r>
              <a:rPr lang="en-US" altLang="zh-CN" dirty="0">
                <a:solidFill>
                  <a:schemeClr val="bg1"/>
                </a:solidFill>
                <a:latin typeface="Golos Text" panose="020B0503020202020204"/>
              </a:rPr>
              <a:t>18929395479</a:t>
            </a:r>
            <a:endParaRPr lang="ru-RU" altLang="zh-CN" dirty="0">
              <a:solidFill>
                <a:schemeClr val="bg1"/>
              </a:solidFill>
              <a:latin typeface="Golos Text" panose="020B0503020202020204"/>
            </a:endParaRPr>
          </a:p>
          <a:p>
            <a:pPr algn="r"/>
            <a:r>
              <a:rPr lang="ru-RU" altLang="zh-CN" i="0" dirty="0">
                <a:solidFill>
                  <a:schemeClr val="bg1"/>
                </a:solidFill>
                <a:effectLst/>
                <a:latin typeface="Golos Text" panose="020B0503020202020204"/>
              </a:rPr>
              <a:t>2398768715</a:t>
            </a:r>
            <a:r>
              <a:rPr lang="en-US" altLang="zh-CN" i="0" dirty="0">
                <a:solidFill>
                  <a:schemeClr val="bg1"/>
                </a:solidFill>
                <a:effectLst/>
                <a:latin typeface="Golos Text" panose="020B0503020202020204"/>
              </a:rPr>
              <a:t>@</a:t>
            </a:r>
            <a:r>
              <a:rPr lang="en-US" altLang="zh-CN" i="0" dirty="0" err="1">
                <a:solidFill>
                  <a:schemeClr val="bg1"/>
                </a:solidFill>
                <a:effectLst/>
                <a:latin typeface="Golos Text" panose="020B0503020202020204"/>
              </a:rPr>
              <a:t>qq.com</a:t>
            </a:r>
            <a:endParaRPr lang="ru-RU" altLang="zh-CN" i="0" dirty="0">
              <a:solidFill>
                <a:schemeClr val="bg1"/>
              </a:solidFill>
              <a:effectLst/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20DBFC-6C80-6C49-5394-0A6FB6DA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94B8CD1-C0D2-3E0D-BEF2-7B51C67BD8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" name="Рисунок 9" descr="Изображение выглядит как человек, внутренний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1350F252-A57D-E561-C9FF-C567FEE1DFB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t="5924" b="5924"/>
          <a:stretch>
            <a:fillRect/>
          </a:stretch>
        </p:blipFill>
        <p:spPr/>
      </p:pic>
      <p:sp>
        <p:nvSpPr>
          <p:cNvPr id="5" name="Рисунок 4">
            <a:extLst>
              <a:ext uri="{FF2B5EF4-FFF2-40B4-BE49-F238E27FC236}">
                <a16:creationId xmlns:a16="http://schemas.microsoft.com/office/drawing/2014/main" id="{635C7FA0-CA3F-99C6-A092-B8AB77EF3EE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8BD1F05A-4D93-BBD5-5092-281EBB8326D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965F9921-F51F-C17A-7697-90CCBA75BC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435074E3-2EE0-D6EC-E4D4-936FD11A5ED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8523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96C84A0-6805-22CC-8370-4BB5276FE4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1A8490-1FF6-0E6E-8A8F-4B88094CBE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E856410-4EF1-AD81-1ABA-060749F7BDF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BC0C6B6-A6AC-5C98-DFAB-E1AA4CC8B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pic>
        <p:nvPicPr>
          <p:cNvPr id="16" name="Рисунок 15" descr="Изображение выглядит как человек, внутренний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766C9A8E-4928-9833-EF09-D6BAA450CA17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2"/>
          <a:srcRect l="-243" t="8890" r="243" b="31362"/>
          <a:stretch/>
        </p:blipFill>
        <p:spPr>
          <a:xfrm>
            <a:off x="454050" y="952607"/>
            <a:ext cx="2589213" cy="1304294"/>
          </a:xfrm>
        </p:spPr>
      </p:pic>
      <p:sp>
        <p:nvSpPr>
          <p:cNvPr id="7" name="Рисунок 6">
            <a:extLst>
              <a:ext uri="{FF2B5EF4-FFF2-40B4-BE49-F238E27FC236}">
                <a16:creationId xmlns:a16="http://schemas.microsoft.com/office/drawing/2014/main" id="{85978689-CD89-E96E-2201-F9A2214F8C5E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BE87A544-55FB-1C80-6A79-70F4E704BF42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D057E28-B633-327F-9C42-D2CC507D78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020292B5-6AA1-44D1-C318-6077FB03E6C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E189EAC7-D2DA-00C2-DBDF-A7C6CFF1D02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924ACE34-10A6-1C8E-8DAD-9AA9B4250EA3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7435FDD6-FF73-314F-0ECA-07ACCB2459D5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9CAB6ECF-A625-86F0-2A87-1E656A6B5A74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741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F6E865-1779-C1D3-8C2B-CE6D381F7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600" dirty="0"/>
              <a:t>Рекомендации по оформлению слайдов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5A86CA11-FF94-52CB-154C-7057EE646FD8}"/>
              </a:ext>
            </a:extLst>
          </p:cNvPr>
          <p:cNvSpPr txBox="1">
            <a:spLocks/>
          </p:cNvSpPr>
          <p:nvPr/>
        </p:nvSpPr>
        <p:spPr>
          <a:xfrm>
            <a:off x="436728" y="1021377"/>
            <a:ext cx="4327219" cy="20425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/>
              <a:t> На слайдах должно быть как можно меньше текста. Не бойтесь оставлять свободное место, ведь оно имеет такую же ценность, как картинка или текст. </a:t>
            </a:r>
            <a:endParaRPr lang="ru-RU" sz="1200" b="0" i="0" dirty="0">
              <a:effectLst/>
              <a:latin typeface="Golos Text" panose="020B0503020202020204"/>
            </a:endParaRP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>
                <a:latin typeface="Golos Text" panose="020B0503020202020204"/>
              </a:rPr>
              <a:t> </a:t>
            </a:r>
            <a:r>
              <a:rPr lang="ru-RU" sz="1200" dirty="0"/>
              <a:t>Текст должен быть читабельным.</a:t>
            </a:r>
            <a:endParaRPr lang="ru-RU" sz="1200" dirty="0">
              <a:latin typeface="Golos Text" panose="020B0503020202020204"/>
            </a:endParaRP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>
                <a:latin typeface="Golos Text" panose="020B0503020202020204"/>
              </a:rPr>
              <a:t> </a:t>
            </a:r>
            <a:r>
              <a:rPr lang="ru-RU" sz="1200" dirty="0">
                <a:latin typeface="Golos Text" panose="020B0503020202020204" pitchFamily="34" charset="0"/>
                <a:ea typeface="Golos Text" panose="020B0503020202020204" pitchFamily="34" charset="0"/>
              </a:rPr>
              <a:t>Делайте акцент на самом важном, выделяя слова, например, другим цветом либо цветными плашками, или </a:t>
            </a:r>
            <a:r>
              <a:rPr lang="ru-RU" sz="1200" dirty="0">
                <a:effectLst/>
                <a:latin typeface="Golos Text" panose="020B0503020202020204" pitchFamily="34" charset="0"/>
                <a:ea typeface="Golos Text" panose="020B0503020202020204" pitchFamily="34" charset="0"/>
              </a:rPr>
              <a:t>же используя жирное или курсивное начертание.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/>
              <a:t> Не оставляйте «висячие» предлоги, их нужно переносить на следующую строку. 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A31D99C-9EE7-7438-A8F6-8A255AD5CCD2}"/>
              </a:ext>
            </a:extLst>
          </p:cNvPr>
          <p:cNvSpPr txBox="1">
            <a:spLocks/>
          </p:cNvSpPr>
          <p:nvPr/>
        </p:nvSpPr>
        <p:spPr>
          <a:xfrm>
            <a:off x="4795120" y="1051995"/>
            <a:ext cx="2031707" cy="29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i="1" dirty="0"/>
              <a:t>Пример оформления слайда:</a:t>
            </a:r>
          </a:p>
        </p:txBody>
      </p:sp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0100B6D-2EAC-D80B-983A-F420D977B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787" y="1344079"/>
            <a:ext cx="3247278" cy="182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33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F6E865-1779-C1D3-8C2B-CE6D381F7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600" dirty="0"/>
              <a:t>Рекомендации по оформлению слайдов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251CB0-746D-A717-9B37-016B96D921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4328" y="974866"/>
            <a:ext cx="8253351" cy="257168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</a:pPr>
            <a:r>
              <a:rPr lang="ru-RU" sz="1200" dirty="0"/>
              <a:t>В шаблоне презентации представлено несколько вариантов фонов.</a:t>
            </a:r>
          </a:p>
          <a:p>
            <a:pPr>
              <a:lnSpc>
                <a:spcPct val="110000"/>
              </a:lnSpc>
              <a:spcBef>
                <a:spcPts val="400"/>
              </a:spcBef>
            </a:pPr>
            <a:endParaRPr lang="ru-RU" sz="1800" dirty="0"/>
          </a:p>
        </p:txBody>
      </p:sp>
      <p:pic>
        <p:nvPicPr>
          <p:cNvPr id="11" name="Рисунок 10" descr="Изображение выглядит как стрела&#10;&#10;Автоматически созданное описание">
            <a:extLst>
              <a:ext uri="{FF2B5EF4-FFF2-40B4-BE49-F238E27FC236}">
                <a16:creationId xmlns:a16="http://schemas.microsoft.com/office/drawing/2014/main" id="{2CAC1882-B83E-E295-975B-04CCF92AD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265" y="2863302"/>
            <a:ext cx="1854220" cy="1060711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0B55B04-6B68-F1FD-0C61-09A647061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138" y="2560072"/>
            <a:ext cx="1807636" cy="104985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F1A216D-6E3A-375D-D799-488E9A560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657" y="3956648"/>
            <a:ext cx="1815042" cy="1040979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386C1B8-7B5C-45A6-C667-01CB24B81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545" y="3961949"/>
            <a:ext cx="1854220" cy="106345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35F919F3-5767-C579-9FFB-76AF9EDFA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389" y="2232422"/>
            <a:ext cx="1806219" cy="1016439"/>
          </a:xfrm>
          <a:prstGeom prst="rect">
            <a:avLst/>
          </a:prstGeom>
        </p:spPr>
      </p:pic>
      <p:pic>
        <p:nvPicPr>
          <p:cNvPr id="34" name="Рисунок 33" descr="Изображение выглядит как текст, электроника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E9645F72-2EEB-F09D-15A0-B072862DA1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771" y="1538719"/>
            <a:ext cx="2148725" cy="124795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97861AD1-B11F-2C41-6D57-28BBC7F374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045" y="2823712"/>
            <a:ext cx="1806218" cy="1014017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79ADAFAC-5582-2823-5477-B9FC9ED69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6533" y="2589779"/>
            <a:ext cx="1806219" cy="1016439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AE4CC287-7E2C-12D7-7703-09A4F157F3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5990" y="2093237"/>
            <a:ext cx="1806219" cy="1016439"/>
          </a:xfrm>
          <a:prstGeom prst="rect">
            <a:avLst/>
          </a:prstGeom>
        </p:spPr>
      </p:pic>
      <p:pic>
        <p:nvPicPr>
          <p:cNvPr id="39" name="Рисунок 38" descr="Изображение выглядит как текст, электроника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7F4F129D-D192-D5EC-4045-6FF69EE454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9123" y="1502150"/>
            <a:ext cx="2148725" cy="1247950"/>
          </a:xfrm>
          <a:prstGeom prst="rect">
            <a:avLst/>
          </a:prstGeom>
        </p:spPr>
      </p:pic>
      <p:sp>
        <p:nvSpPr>
          <p:cNvPr id="40" name="Объект 2">
            <a:extLst>
              <a:ext uri="{FF2B5EF4-FFF2-40B4-BE49-F238E27FC236}">
                <a16:creationId xmlns:a16="http://schemas.microsoft.com/office/drawing/2014/main" id="{1142AB3C-C9FB-88F2-21DE-8C13C3A0649D}"/>
              </a:ext>
            </a:extLst>
          </p:cNvPr>
          <p:cNvSpPr txBox="1">
            <a:spLocks/>
          </p:cNvSpPr>
          <p:nvPr/>
        </p:nvSpPr>
        <p:spPr>
          <a:xfrm>
            <a:off x="430355" y="1239334"/>
            <a:ext cx="3377369" cy="29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1200" dirty="0"/>
              <a:t>Их можно </a:t>
            </a:r>
            <a:r>
              <a:rPr lang="ru-RU" sz="1200" dirty="0" err="1"/>
              <a:t>миксовать</a:t>
            </a:r>
            <a:r>
              <a:rPr lang="ru-RU" sz="1200" dirty="0"/>
              <a:t>: </a:t>
            </a:r>
          </a:p>
        </p:txBody>
      </p:sp>
      <p:sp>
        <p:nvSpPr>
          <p:cNvPr id="41" name="Объект 2">
            <a:extLst>
              <a:ext uri="{FF2B5EF4-FFF2-40B4-BE49-F238E27FC236}">
                <a16:creationId xmlns:a16="http://schemas.microsoft.com/office/drawing/2014/main" id="{2CE85022-AA2F-E141-4234-EEBCC6A41382}"/>
              </a:ext>
            </a:extLst>
          </p:cNvPr>
          <p:cNvSpPr txBox="1">
            <a:spLocks/>
          </p:cNvSpPr>
          <p:nvPr/>
        </p:nvSpPr>
        <p:spPr>
          <a:xfrm>
            <a:off x="4385980" y="1216089"/>
            <a:ext cx="4251716" cy="2920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1200" dirty="0"/>
              <a:t>А можно выбрать один цвет для всей презентации:</a:t>
            </a:r>
          </a:p>
        </p:txBody>
      </p:sp>
    </p:spTree>
    <p:extLst>
      <p:ext uri="{BB962C8B-B14F-4D97-AF65-F5344CB8AC3E}">
        <p14:creationId xmlns:p14="http://schemas.microsoft.com/office/powerpoint/2010/main" val="4031685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34C1837-1767-690C-EEDD-0863FF186E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005763"/>
            <a:ext cx="8347587" cy="2828482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/>
              <a:t> Для того чтобы ваша презентация вызывала у аудитории эмоциональный отклик, используйте подходящие изображения.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/>
              <a:t> Выбирайте фотографии только высокого разрешения.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/>
              <a:t> Любые фотографии могут быть использованы в презентации только с соблюдением авторских прав.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>
                <a:latin typeface="Golos Text" panose="020B0503020202020204"/>
              </a:rPr>
              <a:t> </a:t>
            </a:r>
            <a:r>
              <a:rPr lang="ru-RU" sz="1200" dirty="0"/>
              <a:t>Таблицы и списки по возможности заменяйте инфографикой и диаграммами. Если же необходима таблица, то делайте ее максимально простой и понятной для аудитории.</a:t>
            </a:r>
          </a:p>
          <a:p>
            <a:pPr>
              <a:lnSpc>
                <a:spcPct val="110000"/>
              </a:lnSpc>
              <a:spcBef>
                <a:spcPts val="400"/>
              </a:spcBef>
            </a:pPr>
            <a:endParaRPr lang="ru-RU" sz="1200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78D7015-8078-E895-F588-5053D801C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/>
          <a:p>
            <a:r>
              <a:rPr lang="ru-RU" sz="2600" dirty="0"/>
              <a:t>Рекомендации по оформлению слайдов</a:t>
            </a:r>
          </a:p>
        </p:txBody>
      </p:sp>
    </p:spTree>
    <p:extLst>
      <p:ext uri="{BB962C8B-B14F-4D97-AF65-F5344CB8AC3E}">
        <p14:creationId xmlns:p14="http://schemas.microsoft.com/office/powerpoint/2010/main" val="350182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71CE3-33C7-4BC3-C09D-6951D22EA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53E2911-EBCD-65C9-F481-74C6F8F1F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</p:spPr>
        <p:txBody>
          <a:bodyPr anchor="ctr">
            <a:normAutofit/>
          </a:bodyPr>
          <a:lstStyle/>
          <a:p>
            <a:r>
              <a:rPr lang="ru-RU" sz="2800" dirty="0" err="1">
                <a:latin typeface="DengXian" panose="02010600030101010101" pitchFamily="2" charset="-122"/>
                <a:ea typeface="DengXian" panose="02010600030101010101" pitchFamily="2" charset="-122"/>
              </a:rPr>
              <a:t>自我介绍</a:t>
            </a:r>
            <a:endParaRPr lang="ru-RU" sz="28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2AC3723F-BAAD-4FD2-AAF8-67C16A6DF5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30829" y="1211943"/>
            <a:ext cx="5093970" cy="34471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altLang="zh-CN" sz="1700" dirty="0"/>
          </a:p>
          <a:p>
            <a:pPr>
              <a:lnSpc>
                <a:spcPct val="90000"/>
              </a:lnSpc>
            </a:pPr>
            <a:r>
              <a:rPr lang="zh-CN" altLang="ru-RU" sz="1800" dirty="0">
                <a:latin typeface="DengXian" panose="02010600030101010101" pitchFamily="2" charset="-122"/>
                <a:ea typeface="DengXian" panose="02010600030101010101" pitchFamily="2" charset="-122"/>
              </a:rPr>
              <a:t>周宏祥</a:t>
            </a:r>
            <a:endParaRPr lang="en-US" altLang="zh-CN" sz="18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lnSpc>
                <a:spcPct val="90000"/>
              </a:lnSpc>
            </a:pPr>
            <a:endParaRPr lang="ru-RU" altLang="zh-CN" sz="18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DengXian" panose="02010600030101010101" pitchFamily="2" charset="-122"/>
                <a:ea typeface="DengXian" panose="02010600030101010101" pitchFamily="2" charset="-122"/>
              </a:rPr>
              <a:t>圣彼得堡 </a:t>
            </a:r>
            <a:r>
              <a:rPr lang="en" altLang="zh-CN" sz="1800" dirty="0">
                <a:latin typeface="DengXian" panose="02010600030101010101" pitchFamily="2" charset="-122"/>
                <a:ea typeface="DengXian" panose="02010600030101010101" pitchFamily="2" charset="-122"/>
              </a:rPr>
              <a:t>ITMO </a:t>
            </a:r>
            <a:r>
              <a:rPr lang="zh-CN" altLang="en-US" sz="1800" dirty="0">
                <a:latin typeface="DengXian" panose="02010600030101010101" pitchFamily="2" charset="-122"/>
                <a:ea typeface="DengXian" panose="02010600030101010101" pitchFamily="2" charset="-122"/>
              </a:rPr>
              <a:t>大学</a:t>
            </a:r>
            <a:endParaRPr lang="en-US" altLang="zh-CN" sz="18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DengXian" panose="02010600030101010101" pitchFamily="2" charset="-122"/>
                <a:ea typeface="DengXian" panose="02010600030101010101" pitchFamily="2" charset="-122"/>
              </a:rPr>
              <a:t>软件工程 </a:t>
            </a:r>
            <a:r>
              <a:rPr lang="en-US" altLang="zh-CN" sz="1800" dirty="0">
                <a:latin typeface="DengXian" panose="02010600030101010101" pitchFamily="2" charset="-122"/>
                <a:ea typeface="DengXian" panose="02010600030101010101" pitchFamily="2" charset="-122"/>
              </a:rPr>
              <a:t>-</a:t>
            </a:r>
            <a:r>
              <a:rPr lang="zh-CN" altLang="en-US" sz="1800" dirty="0">
                <a:latin typeface="DengXian" panose="02010600030101010101" pitchFamily="2" charset="-122"/>
                <a:ea typeface="DengXian" panose="02010600030101010101" pitchFamily="2" charset="-122"/>
              </a:rPr>
              <a:t> 系统与应用软件专业在读</a:t>
            </a:r>
            <a:endParaRPr lang="en-US" altLang="zh-CN" sz="18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DengXian" panose="02010600030101010101" pitchFamily="2" charset="-122"/>
                <a:ea typeface="DengXian" panose="02010600030101010101" pitchFamily="2" charset="-122"/>
              </a:rPr>
              <a:t>18929395479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DengXian" panose="02010600030101010101" pitchFamily="2" charset="-122"/>
                <a:ea typeface="DengXian" panose="02010600030101010101" pitchFamily="2" charset="-122"/>
                <a:hlinkClick r:id="rId3"/>
              </a:rPr>
              <a:t>2398768715@</a:t>
            </a:r>
            <a:r>
              <a:rPr lang="en" altLang="zh-CN" sz="1800" dirty="0">
                <a:latin typeface="DengXian" panose="02010600030101010101" pitchFamily="2" charset="-122"/>
                <a:ea typeface="DengXian" panose="02010600030101010101" pitchFamily="2" charset="-122"/>
                <a:hlinkClick r:id="rId3"/>
              </a:rPr>
              <a:t>qq.com</a:t>
            </a:r>
            <a:endParaRPr lang="en" altLang="zh-CN" sz="18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DengXian" panose="02010600030101010101" pitchFamily="2" charset="-122"/>
                <a:ea typeface="DengXian" panose="02010600030101010101" pitchFamily="2" charset="-122"/>
              </a:rPr>
              <a:t>现居地：广东 深圳</a:t>
            </a:r>
            <a:endParaRPr lang="ru-RU" sz="1700" dirty="0"/>
          </a:p>
        </p:txBody>
      </p:sp>
      <p:pic>
        <p:nvPicPr>
          <p:cNvPr id="4" name="图片占位符 3" descr="穿白色衣服的男人在街道上&#10;&#10;AI 生成的内容可能不正确。">
            <a:extLst>
              <a:ext uri="{FF2B5EF4-FFF2-40B4-BE49-F238E27FC236}">
                <a16:creationId xmlns:a16="http://schemas.microsoft.com/office/drawing/2014/main" id="{D7729A39-1DF2-AAD7-754F-C3FC97623CC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/>
          <a:srcRect l="2373" r="2750" b="2"/>
          <a:stretch/>
        </p:blipFill>
        <p:spPr>
          <a:xfrm>
            <a:off x="457200" y="1211943"/>
            <a:ext cx="2183129" cy="34471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79214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4035420-BC7F-2B5B-9DC7-253E9700DE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Autofit/>
          </a:bodyPr>
          <a:lstStyle/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大连海事大学（双一流）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1B7B10-8BE9-0D4B-4BEE-4D9FECFAD7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Autofit/>
          </a:bodyPr>
          <a:lstStyle/>
          <a:p>
            <a:r>
              <a:rPr lang="zh-CN" altLang="en-US" sz="1200" dirty="0">
                <a:latin typeface="DengXian" panose="02010600030101010101" pitchFamily="2" charset="-122"/>
                <a:ea typeface="DengXian" panose="02010600030101010101" pitchFamily="2" charset="-122"/>
              </a:rPr>
              <a:t>圣彼得堡矿业大学</a:t>
            </a:r>
            <a:endParaRPr lang="en-US" altLang="zh-CN" sz="12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230AEA4-B064-F849-E3CD-DAD6A93B84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圣彼得堡</a:t>
            </a:r>
            <a:r>
              <a:rPr lang="en-US" altLang="zh-CN" dirty="0"/>
              <a:t>ITMO</a:t>
            </a:r>
            <a:r>
              <a:rPr lang="zh-CN" altLang="en-US" dirty="0"/>
              <a:t>大学（公派双奖）</a:t>
            </a:r>
            <a:endParaRPr lang="en-US" altLang="zh-CN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F843F57-4FDA-9C25-01A0-9142B2AC0C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 err="1">
                <a:latin typeface="DengXian" panose="02010600030101010101" pitchFamily="2" charset="-122"/>
                <a:ea typeface="DengXian" panose="02010600030101010101" pitchFamily="2" charset="-122"/>
              </a:rPr>
              <a:t>高考录取院校</a:t>
            </a:r>
            <a:endParaRPr lang="en-US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ru-RU" dirty="0" err="1">
                <a:latin typeface="DengXian" panose="02010600030101010101" pitchFamily="2" charset="-122"/>
                <a:ea typeface="DengXian" panose="02010600030101010101" pitchFamily="2" charset="-122"/>
              </a:rPr>
              <a:t>录取专业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：机械类</a:t>
            </a:r>
            <a:endParaRPr lang="ru-RU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3DB4739-E298-9FB8-621A-63B5AD7B167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 err="1">
                <a:latin typeface="DengXian" panose="02010600030101010101" pitchFamily="2" charset="-122"/>
                <a:ea typeface="DengXian" panose="02010600030101010101" pitchFamily="2" charset="-122"/>
              </a:rPr>
              <a:t>预科院校</a:t>
            </a:r>
            <a:endParaRPr lang="en-US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ru-RU" dirty="0" err="1">
                <a:latin typeface="DengXian" panose="02010600030101010101" pitchFamily="2" charset="-122"/>
                <a:ea typeface="DengXian" panose="02010600030101010101" pitchFamily="2" charset="-122"/>
              </a:rPr>
              <a:t>预科系</a:t>
            </a:r>
            <a:endParaRPr lang="ru-RU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44626B9-CC56-F5AC-20ED-9D24FFDB6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7188200" cy="527284"/>
          </a:xfrm>
        </p:spPr>
        <p:txBody>
          <a:bodyPr>
            <a:normAutofit/>
          </a:bodyPr>
          <a:lstStyle/>
          <a:p>
            <a:r>
              <a:rPr lang="ru-RU" sz="2800" dirty="0" err="1">
                <a:latin typeface="DengXian" panose="02010600030101010101" pitchFamily="2" charset="-122"/>
                <a:ea typeface="DengXian" panose="02010600030101010101" pitchFamily="2" charset="-122"/>
              </a:rPr>
              <a:t>教育背景</a:t>
            </a:r>
            <a:endParaRPr lang="ru-RU" sz="28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C4EA0E19-5F7D-AE8D-E253-F58186F00CD1}"/>
              </a:ext>
            </a:extLst>
          </p:cNvPr>
          <p:cNvSpPr>
            <a:spLocks noGrp="1"/>
          </p:cNvSpPr>
          <p:nvPr>
            <p:ph sz="half" idx="26"/>
          </p:nvPr>
        </p:nvSpPr>
        <p:spPr/>
        <p:txBody>
          <a:bodyPr/>
          <a:lstStyle/>
          <a:p>
            <a:r>
              <a:rPr lang="ru-RU" dirty="0" err="1">
                <a:latin typeface="DengXian" panose="02010600030101010101" pitchFamily="2" charset="-122"/>
                <a:ea typeface="DengXian" panose="02010600030101010101" pitchFamily="2" charset="-122"/>
              </a:rPr>
              <a:t>本科就读院校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（计算机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QSTop100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）</a:t>
            </a:r>
            <a:endParaRPr lang="en-US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ru-RU" dirty="0" err="1">
                <a:latin typeface="DengXian" panose="02010600030101010101" pitchFamily="2" charset="-122"/>
                <a:ea typeface="DengXian" panose="02010600030101010101" pitchFamily="2" charset="-122"/>
              </a:rPr>
              <a:t>软件工程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–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 系统与应用软件专业</a:t>
            </a:r>
            <a:endParaRPr lang="ru-RU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95E2A8A7-BBE6-9C06-A19A-43BDCB85344F}"/>
              </a:ext>
            </a:extLst>
          </p:cNvPr>
          <p:cNvCxnSpPr/>
          <p:nvPr/>
        </p:nvCxnSpPr>
        <p:spPr>
          <a:xfrm flipV="1">
            <a:off x="7875037" y="1800808"/>
            <a:ext cx="541175" cy="916426"/>
          </a:xfrm>
          <a:prstGeom prst="line">
            <a:avLst/>
          </a:prstGeom>
          <a:ln w="6350">
            <a:solidFill>
              <a:srgbClr val="BF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151ADDF9-67AE-3E4E-6A26-294C83B259E0}"/>
              </a:ext>
            </a:extLst>
          </p:cNvPr>
          <p:cNvCxnSpPr>
            <a:cxnSpLocks/>
          </p:cNvCxnSpPr>
          <p:nvPr/>
        </p:nvCxnSpPr>
        <p:spPr>
          <a:xfrm flipH="1" flipV="1">
            <a:off x="7072604" y="1156996"/>
            <a:ext cx="1110343" cy="391886"/>
          </a:xfrm>
          <a:prstGeom prst="line">
            <a:avLst/>
          </a:prstGeom>
          <a:ln w="6350">
            <a:solidFill>
              <a:srgbClr val="BF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F1A0C2DF-3E53-F83B-6A43-E4361EAA8F0F}"/>
              </a:ext>
            </a:extLst>
          </p:cNvPr>
          <p:cNvCxnSpPr>
            <a:cxnSpLocks/>
          </p:cNvCxnSpPr>
          <p:nvPr/>
        </p:nvCxnSpPr>
        <p:spPr>
          <a:xfrm>
            <a:off x="6097920" y="1548882"/>
            <a:ext cx="974684" cy="1168352"/>
          </a:xfrm>
          <a:prstGeom prst="line">
            <a:avLst/>
          </a:prstGeom>
          <a:ln w="6350">
            <a:solidFill>
              <a:srgbClr val="BF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F362445A-ADBB-C88D-0B79-A781C326C8C1}"/>
              </a:ext>
            </a:extLst>
          </p:cNvPr>
          <p:cNvCxnSpPr>
            <a:cxnSpLocks/>
          </p:cNvCxnSpPr>
          <p:nvPr/>
        </p:nvCxnSpPr>
        <p:spPr>
          <a:xfrm flipV="1">
            <a:off x="6307494" y="1156996"/>
            <a:ext cx="569167" cy="149290"/>
          </a:xfrm>
          <a:prstGeom prst="line">
            <a:avLst/>
          </a:prstGeom>
          <a:ln w="6350">
            <a:solidFill>
              <a:srgbClr val="BF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E8D95603-73BB-CEFC-2DEC-B7B6889A7786}"/>
              </a:ext>
            </a:extLst>
          </p:cNvPr>
          <p:cNvPicPr>
            <a:picLocks noGrp="1" noChangeAspect="1" noChangeArrowheads="1"/>
          </p:cNvPicPr>
          <p:nvPr>
            <p:ph type="pic" sz="quarter" idx="2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" b="131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2C7B220-F716-8E08-6610-CD43D017E401}"/>
              </a:ext>
            </a:extLst>
          </p:cNvPr>
          <p:cNvPicPr>
            <a:picLocks noGrp="1" noChangeAspect="1" noChangeArrowheads="1"/>
          </p:cNvPicPr>
          <p:nvPr>
            <p:ph type="pic" sz="quarter" idx="2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6" r="431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占位符 13">
            <a:extLst>
              <a:ext uri="{FF2B5EF4-FFF2-40B4-BE49-F238E27FC236}">
                <a16:creationId xmlns:a16="http://schemas.microsoft.com/office/drawing/2014/main" id="{B0BF1F72-9B66-A64D-CBBC-B9137AD895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1304" b="1304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888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spcAft>
                <a:spcPts val="1200"/>
              </a:spcAft>
            </a:pPr>
            <a:r>
              <a:rPr lang="zh-CN" altLang="ru-RU" sz="2800" i="0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主修</a:t>
            </a:r>
            <a:r>
              <a:rPr lang="zh-CN" altLang="en-US" sz="2800" i="0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课程</a:t>
            </a:r>
            <a:endParaRPr lang="ru-RU" altLang="zh-CN" sz="2800" i="0" dirty="0">
              <a:solidFill>
                <a:srgbClr val="000000"/>
              </a:solidFill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11943"/>
            <a:ext cx="6396361" cy="3447143"/>
          </a:xfrm>
          <a:effectLst/>
        </p:spPr>
        <p:txBody>
          <a:bodyPr>
            <a:normAutofit/>
          </a:bodyPr>
          <a:lstStyle/>
          <a:p>
            <a:pPr>
              <a:buNone/>
            </a:pPr>
            <a:endParaRPr lang="en-US" altLang="zh-CN" sz="18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buNone/>
            </a:pPr>
            <a:r>
              <a:rPr lang="zh-CN" altLang="en-US" sz="1800" b="1" dirty="0">
                <a:latin typeface="DengXian" panose="02010600030101010101" pitchFamily="2" charset="-122"/>
                <a:ea typeface="DengXian" panose="02010600030101010101" pitchFamily="2" charset="-122"/>
              </a:rPr>
              <a:t>计算机核心</a:t>
            </a:r>
            <a:r>
              <a:rPr lang="zh-CN" altLang="en-US" sz="1800" dirty="0">
                <a:latin typeface="DengXian" panose="02010600030101010101" pitchFamily="2" charset="-122"/>
                <a:ea typeface="DengXian" panose="02010600030101010101" pitchFamily="2" charset="-122"/>
              </a:rPr>
              <a:t>：数据结构与算法、操作系统、计算机网络、信息安全、编译原理</a:t>
            </a:r>
            <a:endParaRPr lang="en-US" altLang="zh-CN" sz="18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buNone/>
            </a:pPr>
            <a:endParaRPr lang="zh-CN" altLang="en-US" sz="18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buNone/>
            </a:pPr>
            <a:r>
              <a:rPr lang="zh-CN" altLang="en-US" sz="1800" b="1" dirty="0">
                <a:latin typeface="DengXian" panose="02010600030101010101" pitchFamily="2" charset="-122"/>
                <a:ea typeface="DengXian" panose="02010600030101010101" pitchFamily="2" charset="-122"/>
              </a:rPr>
              <a:t>软件工程</a:t>
            </a:r>
            <a:r>
              <a:rPr lang="zh-CN" altLang="en-US" sz="1800" dirty="0">
                <a:latin typeface="DengXian" panose="02010600030101010101" pitchFamily="2" charset="-122"/>
                <a:ea typeface="DengXian" panose="02010600030101010101" pitchFamily="2" charset="-122"/>
              </a:rPr>
              <a:t>：软件架构、测试、系统重构、数据库系统、分布式系统</a:t>
            </a:r>
            <a:endParaRPr lang="en-US" altLang="zh-CN" sz="18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buNone/>
            </a:pPr>
            <a:endParaRPr lang="zh-CN" altLang="en-US" sz="18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zh-CN" altLang="en-US" sz="1800" b="1" dirty="0">
                <a:latin typeface="DengXian" panose="02010600030101010101" pitchFamily="2" charset="-122"/>
                <a:ea typeface="DengXian" panose="02010600030101010101" pitchFamily="2" charset="-122"/>
              </a:rPr>
              <a:t>人工智能方向</a:t>
            </a:r>
            <a:r>
              <a:rPr lang="zh-CN" altLang="en-US" sz="1800" dirty="0">
                <a:latin typeface="DengXian" panose="02010600030101010101" pitchFamily="2" charset="-122"/>
                <a:ea typeface="DengXian" panose="02010600030101010101" pitchFamily="2" charset="-122"/>
              </a:rPr>
              <a:t>：人工智能、机器学习、计算机视觉</a:t>
            </a:r>
          </a:p>
        </p:txBody>
      </p:sp>
    </p:spTree>
    <p:extLst>
      <p:ext uri="{BB962C8B-B14F-4D97-AF65-F5344CB8AC3E}">
        <p14:creationId xmlns:p14="http://schemas.microsoft.com/office/powerpoint/2010/main" val="4287535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97378-4763-5507-D45F-6817CFA09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B06180-ADCD-7491-1B19-2F3D3D338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spcAft>
                <a:spcPts val="1200"/>
              </a:spcAft>
            </a:pPr>
            <a:r>
              <a:rPr lang="zh-CN" altLang="en-US" sz="2800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个人技能</a:t>
            </a:r>
            <a:endParaRPr lang="ru-RU" altLang="zh-CN" sz="2800" b="1" i="0" dirty="0">
              <a:solidFill>
                <a:srgbClr val="000000"/>
              </a:solidFill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A4F188-B95E-5D95-D1BF-1C26090368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11943"/>
            <a:ext cx="6396361" cy="3447143"/>
          </a:xfrm>
          <a:effectLst/>
        </p:spPr>
        <p:txBody>
          <a:bodyPr>
            <a:normAutofit fontScale="85000" lnSpcReduction="20000"/>
          </a:bodyPr>
          <a:lstStyle/>
          <a:p>
            <a:pPr>
              <a:buNone/>
            </a:pPr>
            <a:endParaRPr lang="en-US" altLang="zh-CN" sz="18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buNone/>
            </a:pPr>
            <a:r>
              <a:rPr lang="zh-CN" altLang="en-US" sz="2400" b="1" dirty="0">
                <a:latin typeface="DengXian" panose="02010600030101010101" pitchFamily="2" charset="-122"/>
                <a:ea typeface="DengXian" panose="02010600030101010101" pitchFamily="2" charset="-122"/>
              </a:rPr>
              <a:t>编程语言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：</a:t>
            </a:r>
            <a:r>
              <a:rPr lang="en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Java</a:t>
            </a:r>
            <a:r>
              <a:rPr lang="zh-CN" altLang="en" sz="2400" dirty="0">
                <a:latin typeface="DengXian" panose="02010600030101010101" pitchFamily="2" charset="-122"/>
                <a:ea typeface="DengXian" panose="02010600030101010101" pitchFamily="2" charset="-122"/>
              </a:rPr>
              <a:t>，</a:t>
            </a:r>
            <a:r>
              <a:rPr lang="en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Python</a:t>
            </a:r>
            <a:r>
              <a:rPr lang="zh-CN" altLang="en" sz="2400" dirty="0">
                <a:latin typeface="DengXian" panose="02010600030101010101" pitchFamily="2" charset="-122"/>
                <a:ea typeface="DengXian" panose="02010600030101010101" pitchFamily="2" charset="-122"/>
              </a:rPr>
              <a:t>，</a:t>
            </a:r>
            <a:r>
              <a:rPr lang="en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C/C++</a:t>
            </a:r>
            <a:r>
              <a:rPr lang="zh-CN" altLang="en" sz="2400" dirty="0">
                <a:latin typeface="DengXian" panose="02010600030101010101" pitchFamily="2" charset="-122"/>
                <a:ea typeface="DengXian" panose="02010600030101010101" pitchFamily="2" charset="-122"/>
              </a:rPr>
              <a:t>，</a:t>
            </a:r>
            <a:r>
              <a:rPr lang="en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JS</a:t>
            </a:r>
            <a:r>
              <a:rPr lang="zh-CN" altLang="en" sz="2400" dirty="0">
                <a:latin typeface="DengXian" panose="02010600030101010101" pitchFamily="2" charset="-122"/>
                <a:ea typeface="DengXian" panose="02010600030101010101" pitchFamily="2" charset="-122"/>
              </a:rPr>
              <a:t>，</a:t>
            </a:r>
            <a:r>
              <a:rPr lang="en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HTML/CSS</a:t>
            </a:r>
            <a:r>
              <a:rPr lang="zh-CN" altLang="en" sz="2400" dirty="0">
                <a:latin typeface="DengXian" panose="02010600030101010101" pitchFamily="2" charset="-122"/>
                <a:ea typeface="DengXian" panose="02010600030101010101" pitchFamily="2" charset="-122"/>
              </a:rPr>
              <a:t>，</a:t>
            </a:r>
            <a:r>
              <a:rPr lang="en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SQL</a:t>
            </a:r>
            <a:r>
              <a:rPr lang="zh-CN" altLang="en" sz="2400" dirty="0">
                <a:latin typeface="DengXian" panose="02010600030101010101" pitchFamily="2" charset="-122"/>
                <a:ea typeface="DengXian" panose="02010600030101010101" pitchFamily="2" charset="-122"/>
              </a:rPr>
              <a:t>，</a:t>
            </a:r>
            <a:r>
              <a:rPr lang="en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ASM</a:t>
            </a:r>
          </a:p>
          <a:p>
            <a:pPr>
              <a:buNone/>
            </a:pPr>
            <a:r>
              <a:rPr lang="zh-CN" altLang="en-US" sz="2400" b="1" dirty="0">
                <a:latin typeface="DengXian" panose="02010600030101010101" pitchFamily="2" charset="-122"/>
                <a:ea typeface="DengXian" panose="02010600030101010101" pitchFamily="2" charset="-122"/>
              </a:rPr>
              <a:t>开发框架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：</a:t>
            </a:r>
            <a:r>
              <a:rPr lang="en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Spring</a:t>
            </a:r>
            <a:r>
              <a:rPr lang="zh-CN" altLang="en" sz="2400" dirty="0">
                <a:latin typeface="DengXian" panose="02010600030101010101" pitchFamily="2" charset="-122"/>
                <a:ea typeface="DengXian" panose="02010600030101010101" pitchFamily="2" charset="-122"/>
              </a:rPr>
              <a:t>，</a:t>
            </a:r>
            <a:r>
              <a:rPr lang="en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JSP</a:t>
            </a:r>
            <a:r>
              <a:rPr lang="zh-CN" altLang="en" sz="2400" dirty="0">
                <a:latin typeface="DengXian" panose="02010600030101010101" pitchFamily="2" charset="-122"/>
                <a:ea typeface="DengXian" panose="02010600030101010101" pitchFamily="2" charset="-122"/>
              </a:rPr>
              <a:t>，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JSF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，</a:t>
            </a:r>
            <a:r>
              <a:rPr lang="en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ReactJS</a:t>
            </a:r>
            <a:r>
              <a:rPr lang="zh-CN" altLang="en" sz="2400" dirty="0">
                <a:latin typeface="DengXian" panose="02010600030101010101" pitchFamily="2" charset="-122"/>
                <a:ea typeface="DengXian" panose="02010600030101010101" pitchFamily="2" charset="-122"/>
              </a:rPr>
              <a:t>，</a:t>
            </a:r>
            <a:r>
              <a:rPr lang="en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Hibernate</a:t>
            </a:r>
            <a:r>
              <a:rPr lang="zh-CN" altLang="en" sz="2400" dirty="0">
                <a:latin typeface="DengXian" panose="02010600030101010101" pitchFamily="2" charset="-122"/>
                <a:ea typeface="DengXian" panose="02010600030101010101" pitchFamily="2" charset="-122"/>
              </a:rPr>
              <a:t>，</a:t>
            </a:r>
            <a:r>
              <a:rPr lang="en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JavaFX</a:t>
            </a:r>
          </a:p>
          <a:p>
            <a:pPr>
              <a:buNone/>
            </a:pPr>
            <a:r>
              <a:rPr lang="zh-CN" altLang="en-US" sz="2400" b="1" dirty="0">
                <a:latin typeface="DengXian" panose="02010600030101010101" pitchFamily="2" charset="-122"/>
                <a:ea typeface="DengXian" panose="02010600030101010101" pitchFamily="2" charset="-122"/>
              </a:rPr>
              <a:t>数据库管理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：</a:t>
            </a:r>
            <a:r>
              <a:rPr lang="en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PostgreSQL</a:t>
            </a:r>
            <a:r>
              <a:rPr lang="zh-CN" altLang="en" sz="2400" dirty="0">
                <a:latin typeface="DengXian" panose="02010600030101010101" pitchFamily="2" charset="-122"/>
                <a:ea typeface="DengXian" panose="02010600030101010101" pitchFamily="2" charset="-122"/>
              </a:rPr>
              <a:t>，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索引优化，触发器，函数</a:t>
            </a:r>
          </a:p>
          <a:p>
            <a:pPr>
              <a:buNone/>
            </a:pPr>
            <a:r>
              <a:rPr lang="zh-CN" altLang="en-US" sz="2400" b="1" dirty="0">
                <a:latin typeface="DengXian" panose="02010600030101010101" pitchFamily="2" charset="-122"/>
                <a:ea typeface="DengXian" panose="02010600030101010101" pitchFamily="2" charset="-122"/>
              </a:rPr>
              <a:t>机器学习</a:t>
            </a:r>
            <a:r>
              <a:rPr lang="en-US" altLang="zh-CN" sz="2400" b="1" dirty="0">
                <a:latin typeface="DengXian" panose="02010600030101010101" pitchFamily="2" charset="-122"/>
                <a:ea typeface="DengXian" panose="02010600030101010101" pitchFamily="2" charset="-122"/>
              </a:rPr>
              <a:t>/</a:t>
            </a:r>
            <a:r>
              <a:rPr lang="zh-CN" altLang="en-US" sz="2400" b="1" dirty="0">
                <a:latin typeface="DengXian" panose="02010600030101010101" pitchFamily="2" charset="-122"/>
                <a:ea typeface="DengXian" panose="02010600030101010101" pitchFamily="2" charset="-122"/>
              </a:rPr>
              <a:t>数据分析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：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Python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，</a:t>
            </a:r>
            <a:r>
              <a:rPr lang="en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pandas</a:t>
            </a:r>
            <a:r>
              <a:rPr lang="zh-CN" altLang="en" sz="2400" dirty="0">
                <a:latin typeface="DengXian" panose="02010600030101010101" pitchFamily="2" charset="-122"/>
                <a:ea typeface="DengXian" panose="02010600030101010101" pitchFamily="2" charset="-122"/>
              </a:rPr>
              <a:t>，</a:t>
            </a:r>
            <a:r>
              <a:rPr lang="en" altLang="zh-CN" sz="2400" dirty="0" err="1">
                <a:latin typeface="DengXian" panose="02010600030101010101" pitchFamily="2" charset="-122"/>
                <a:ea typeface="DengXian" panose="02010600030101010101" pitchFamily="2" charset="-122"/>
              </a:rPr>
              <a:t>sklearn</a:t>
            </a:r>
            <a:r>
              <a:rPr lang="zh-CN" altLang="en" sz="2400" dirty="0">
                <a:latin typeface="DengXian" panose="02010600030101010101" pitchFamily="2" charset="-122"/>
                <a:ea typeface="DengXian" panose="02010600030101010101" pitchFamily="2" charset="-122"/>
              </a:rPr>
              <a:t>，</a:t>
            </a:r>
            <a:r>
              <a:rPr lang="en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matplotlib</a:t>
            </a:r>
            <a:r>
              <a:rPr lang="zh-CN" altLang="en" sz="2400" dirty="0">
                <a:latin typeface="DengXian" panose="02010600030101010101" pitchFamily="2" charset="-122"/>
                <a:ea typeface="DengXian" panose="02010600030101010101" pitchFamily="2" charset="-122"/>
              </a:rPr>
              <a:t>，</a:t>
            </a:r>
            <a:r>
              <a:rPr lang="en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Excel</a:t>
            </a:r>
          </a:p>
          <a:p>
            <a:pPr>
              <a:buNone/>
            </a:pPr>
            <a:r>
              <a:rPr lang="zh-CN" altLang="en-US" sz="2400" b="1" dirty="0">
                <a:latin typeface="DengXian" panose="02010600030101010101" pitchFamily="2" charset="-122"/>
                <a:ea typeface="DengXian" panose="02010600030101010101" pitchFamily="2" charset="-122"/>
              </a:rPr>
              <a:t>版本协作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：</a:t>
            </a:r>
            <a:r>
              <a:rPr lang="en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Git</a:t>
            </a:r>
            <a:r>
              <a:rPr lang="zh-CN" altLang="en" sz="2400" dirty="0">
                <a:latin typeface="DengXian" panose="02010600030101010101" pitchFamily="2" charset="-122"/>
                <a:ea typeface="DengXian" panose="02010600030101010101" pitchFamily="2" charset="-122"/>
              </a:rPr>
              <a:t>，</a:t>
            </a:r>
            <a:r>
              <a:rPr lang="en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GitHub/GitLab</a:t>
            </a:r>
          </a:p>
          <a:p>
            <a:r>
              <a:rPr lang="en" altLang="zh-CN" sz="2400" b="1" dirty="0">
                <a:latin typeface="DengXian" panose="02010600030101010101" pitchFamily="2" charset="-122"/>
                <a:ea typeface="DengXian" panose="02010600030101010101" pitchFamily="2" charset="-122"/>
              </a:rPr>
              <a:t>UI/UX</a:t>
            </a:r>
            <a:r>
              <a:rPr lang="zh-CN" altLang="en-US" sz="2400" b="1" dirty="0">
                <a:latin typeface="DengXian" panose="02010600030101010101" pitchFamily="2" charset="-122"/>
                <a:ea typeface="DengXian" panose="02010600030101010101" pitchFamily="2" charset="-122"/>
              </a:rPr>
              <a:t>设计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：</a:t>
            </a:r>
            <a:r>
              <a:rPr lang="en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Adobe XD</a:t>
            </a:r>
            <a:r>
              <a:rPr lang="zh-CN" altLang="en" sz="2400" dirty="0">
                <a:latin typeface="DengXian" panose="02010600030101010101" pitchFamily="2" charset="-122"/>
                <a:ea typeface="DengXian" panose="02010600030101010101" pitchFamily="2" charset="-122"/>
              </a:rPr>
              <a:t>，</a:t>
            </a:r>
            <a:r>
              <a:rPr lang="en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Figma</a:t>
            </a:r>
          </a:p>
          <a:p>
            <a:r>
              <a:rPr lang="zh-CN" altLang="en" sz="2400" b="1" dirty="0">
                <a:latin typeface="DengXian" panose="02010600030101010101" pitchFamily="2" charset="-122"/>
                <a:ea typeface="DengXian" panose="02010600030101010101" pitchFamily="2" charset="-122"/>
              </a:rPr>
              <a:t>文档</a:t>
            </a:r>
            <a:r>
              <a:rPr lang="zh-CN" altLang="en-US" sz="2400" b="1" dirty="0">
                <a:latin typeface="DengXian" panose="02010600030101010101" pitchFamily="2" charset="-122"/>
                <a:ea typeface="DengXian" panose="02010600030101010101" pitchFamily="2" charset="-122"/>
              </a:rPr>
              <a:t>编写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：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LaTeX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，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Markdown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，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Word</a:t>
            </a:r>
            <a:endParaRPr lang="en" altLang="zh-CN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4125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C9FE03F-277F-A8A4-C0C6-0727AF17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dirty="0" err="1">
                <a:latin typeface="DengXian" panose="02010600030101010101" pitchFamily="2" charset="-122"/>
                <a:ea typeface="DengXian" panose="02010600030101010101" pitchFamily="2" charset="-122"/>
              </a:rPr>
              <a:t>研究项目</a:t>
            </a:r>
            <a:endParaRPr lang="ru-RU" sz="28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C9A927D3-D22C-72D3-9160-2A7238153B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 altLang="zh-CN" sz="2000" dirty="0"/>
          </a:p>
          <a:p>
            <a:pPr>
              <a:buNone/>
            </a:pPr>
            <a:r>
              <a:rPr lang="zh-CN" altLang="en-US" sz="1800" b="1" dirty="0">
                <a:latin typeface="DengXian" panose="02010600030101010101" pitchFamily="2" charset="-122"/>
                <a:ea typeface="DengXian" panose="02010600030101010101" pitchFamily="2" charset="-122"/>
              </a:rPr>
              <a:t>项目名称</a:t>
            </a:r>
            <a:r>
              <a:rPr lang="zh-CN" altLang="en-US" sz="1800" dirty="0">
                <a:latin typeface="DengXian" panose="02010600030101010101" pitchFamily="2" charset="-122"/>
                <a:ea typeface="DengXian" panose="02010600030101010101" pitchFamily="2" charset="-122"/>
              </a:rPr>
              <a:t>：一种基于计算机视觉检测路口交通流以改善信号灯管理的系统</a:t>
            </a:r>
          </a:p>
          <a:p>
            <a:pPr>
              <a:buNone/>
            </a:pPr>
            <a:r>
              <a:rPr lang="zh-CN" altLang="en-US" sz="1800" b="1" dirty="0">
                <a:latin typeface="DengXian" panose="02010600030101010101" pitchFamily="2" charset="-122"/>
                <a:ea typeface="DengXian" panose="02010600030101010101" pitchFamily="2" charset="-122"/>
              </a:rPr>
              <a:t>关键词</a:t>
            </a:r>
            <a:r>
              <a:rPr lang="zh-CN" altLang="en-US" sz="1800" dirty="0">
                <a:latin typeface="DengXian" panose="02010600030101010101" pitchFamily="2" charset="-122"/>
                <a:ea typeface="DengXian" panose="02010600030101010101" pitchFamily="2" charset="-122"/>
              </a:rPr>
              <a:t>：</a:t>
            </a:r>
            <a:r>
              <a:rPr lang="en" altLang="zh-CN" sz="1800" dirty="0">
                <a:latin typeface="DengXian" panose="02010600030101010101" pitchFamily="2" charset="-122"/>
                <a:ea typeface="DengXian" panose="02010600030101010101" pitchFamily="2" charset="-122"/>
              </a:rPr>
              <a:t>YOLO · </a:t>
            </a:r>
            <a:r>
              <a:rPr lang="zh-CN" altLang="en-US" sz="1800" dirty="0">
                <a:latin typeface="DengXian" panose="02010600030101010101" pitchFamily="2" charset="-122"/>
                <a:ea typeface="DengXian" panose="02010600030101010101" pitchFamily="2" charset="-122"/>
              </a:rPr>
              <a:t>多目标检测 </a:t>
            </a:r>
            <a:r>
              <a:rPr lang="en-US" altLang="zh-CN" sz="1800" dirty="0">
                <a:latin typeface="DengXian" panose="02010600030101010101" pitchFamily="2" charset="-122"/>
                <a:ea typeface="DengXian" panose="02010600030101010101" pitchFamily="2" charset="-122"/>
              </a:rPr>
              <a:t>· </a:t>
            </a:r>
            <a:r>
              <a:rPr lang="zh-CN" altLang="en-US" sz="1800" dirty="0">
                <a:latin typeface="DengXian" panose="02010600030101010101" pitchFamily="2" charset="-122"/>
                <a:ea typeface="DengXian" panose="02010600030101010101" pitchFamily="2" charset="-122"/>
              </a:rPr>
              <a:t>轨迹追踪 </a:t>
            </a:r>
            <a:r>
              <a:rPr lang="en-US" altLang="zh-CN" sz="1800" dirty="0">
                <a:latin typeface="DengXian" panose="02010600030101010101" pitchFamily="2" charset="-122"/>
                <a:ea typeface="DengXian" panose="02010600030101010101" pitchFamily="2" charset="-122"/>
              </a:rPr>
              <a:t>· </a:t>
            </a:r>
            <a:r>
              <a:rPr lang="zh-CN" altLang="en-US" sz="1800" dirty="0">
                <a:latin typeface="DengXian" panose="02010600030101010101" pitchFamily="2" charset="-122"/>
                <a:ea typeface="DengXian" panose="02010600030101010101" pitchFamily="2" charset="-122"/>
              </a:rPr>
              <a:t>图像识别 </a:t>
            </a:r>
            <a:r>
              <a:rPr lang="en-US" altLang="zh-CN" sz="1800" dirty="0">
                <a:latin typeface="DengXian" panose="02010600030101010101" pitchFamily="2" charset="-122"/>
                <a:ea typeface="DengXian" panose="02010600030101010101" pitchFamily="2" charset="-122"/>
              </a:rPr>
              <a:t>· </a:t>
            </a:r>
            <a:r>
              <a:rPr lang="zh-CN" altLang="en-US" sz="1800" dirty="0">
                <a:latin typeface="DengXian" panose="02010600030101010101" pitchFamily="2" charset="-122"/>
                <a:ea typeface="DengXian" panose="02010600030101010101" pitchFamily="2" charset="-122"/>
              </a:rPr>
              <a:t>优化控制</a:t>
            </a:r>
          </a:p>
          <a:p>
            <a:pPr>
              <a:buNone/>
            </a:pPr>
            <a:r>
              <a:rPr lang="zh-CN" altLang="en-US" sz="1800" b="1" dirty="0">
                <a:latin typeface="DengXian" panose="02010600030101010101" pitchFamily="2" charset="-122"/>
                <a:ea typeface="DengXian" panose="02010600030101010101" pitchFamily="2" charset="-122"/>
              </a:rPr>
              <a:t>核心内容</a:t>
            </a:r>
            <a:r>
              <a:rPr lang="zh-CN" altLang="en-US" sz="1800" dirty="0">
                <a:latin typeface="DengXian" panose="02010600030101010101" pitchFamily="2" charset="-122"/>
                <a:ea typeface="DengXian" panose="02010600030101010101" pitchFamily="2" charset="-122"/>
              </a:rPr>
              <a:t>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DengXian" panose="02010600030101010101" pitchFamily="2" charset="-122"/>
                <a:ea typeface="DengXian" panose="02010600030101010101" pitchFamily="2" charset="-122"/>
              </a:rPr>
              <a:t>对交通视频流进行车辆识别与追踪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DengXian" panose="02010600030101010101" pitchFamily="2" charset="-122"/>
                <a:ea typeface="DengXian" panose="02010600030101010101" pitchFamily="2" charset="-122"/>
              </a:rPr>
              <a:t>提取车辆轨迹与流量数据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DengXian" panose="02010600030101010101" pitchFamily="2" charset="-122"/>
                <a:ea typeface="DengXian" panose="02010600030101010101" pitchFamily="2" charset="-122"/>
              </a:rPr>
              <a:t>动态调整信号灯通行时间，缓解交通拥堵</a:t>
            </a:r>
          </a:p>
          <a:p>
            <a:endParaRPr lang="ru-RU" dirty="0"/>
          </a:p>
        </p:txBody>
      </p:sp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6D480E34-5E88-217A-4C19-E1712F5D7D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428" b="428"/>
          <a:stretch>
            <a:fillRect/>
          </a:stretch>
        </p:blipFill>
        <p:spPr/>
      </p:pic>
      <p:pic>
        <p:nvPicPr>
          <p:cNvPr id="11" name="图片占位符 5">
            <a:extLst>
              <a:ext uri="{FF2B5EF4-FFF2-40B4-BE49-F238E27FC236}">
                <a16:creationId xmlns:a16="http://schemas.microsoft.com/office/drawing/2014/main" id="{B5C0D753-91F8-55A4-BA63-46C6E8B78C5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6916" b="6916"/>
          <a:stretch/>
        </p:blipFill>
        <p:spPr>
          <a:xfrm>
            <a:off x="457200" y="2935288"/>
            <a:ext cx="2532063" cy="1882775"/>
          </a:xfrm>
        </p:spPr>
      </p:pic>
    </p:spTree>
    <p:extLst>
      <p:ext uri="{BB962C8B-B14F-4D97-AF65-F5344CB8AC3E}">
        <p14:creationId xmlns:p14="http://schemas.microsoft.com/office/powerpoint/2010/main" val="3160398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4C34E-A054-F3D4-DBA4-058C62DE3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FC6B7DCC-4406-C3B1-F30F-F661D99320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201" y="3382276"/>
            <a:ext cx="2589213" cy="269081"/>
          </a:xfrm>
        </p:spPr>
        <p:txBody>
          <a:bodyPr>
            <a:noAutofit/>
          </a:bodyPr>
          <a:lstStyle/>
          <a:p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2025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 全俄罗斯青年科学家大会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E217B9-658E-FE2C-B1F4-54A5BDBD4A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209454" y="3382276"/>
            <a:ext cx="2589213" cy="269081"/>
          </a:xfrm>
        </p:spPr>
        <p:txBody>
          <a:bodyPr>
            <a:noAutofit/>
          </a:bodyPr>
          <a:lstStyle/>
          <a:p>
            <a:r>
              <a:rPr lang="en-US" altLang="zh-CN" dirty="0"/>
              <a:t>2021 </a:t>
            </a:r>
            <a:r>
              <a:rPr lang="zh-CN" altLang="en-US" dirty="0"/>
              <a:t>第七届俄语奥林匹克竞赛</a:t>
            </a:r>
            <a:endParaRPr lang="en-US" altLang="zh-CN" sz="12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E425634-6F7C-1A0E-38E0-42A36CA2911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969804" y="3382276"/>
            <a:ext cx="2589213" cy="269081"/>
          </a:xfrm>
        </p:spPr>
        <p:txBody>
          <a:bodyPr>
            <a:noAutofit/>
          </a:bodyPr>
          <a:lstStyle/>
          <a:p>
            <a:r>
              <a:rPr lang="en-US" altLang="zh-CN" dirty="0"/>
              <a:t>2018</a:t>
            </a:r>
            <a:r>
              <a:rPr lang="zh-CN" altLang="en-US" dirty="0"/>
              <a:t> 全国青少年信息学奥林匹克</a:t>
            </a:r>
            <a:endParaRPr lang="en-US" altLang="zh-CN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74B5713-C173-21CD-5FC3-C91436B273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3736202"/>
            <a:ext cx="2588883" cy="1395548"/>
          </a:xfrm>
        </p:spPr>
        <p:txBody>
          <a:bodyPr/>
          <a:lstStyle/>
          <a:p>
            <a:r>
              <a:rPr lang="ru-RU" dirty="0" err="1">
                <a:latin typeface="DengXian" panose="02010600030101010101" pitchFamily="2" charset="-122"/>
                <a:ea typeface="DengXian" panose="02010600030101010101" pitchFamily="2" charset="-122"/>
              </a:rPr>
              <a:t>参会发言</a:t>
            </a:r>
            <a:endParaRPr lang="ru-RU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A89DA7A-E5AB-76D3-B2B1-9A9DB43840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07251" y="3747952"/>
            <a:ext cx="2591416" cy="1395548"/>
          </a:xfrm>
        </p:spPr>
        <p:txBody>
          <a:bodyPr/>
          <a:lstStyle/>
          <a:p>
            <a:r>
              <a:rPr lang="ru-RU" dirty="0" err="1">
                <a:latin typeface="DengXian" panose="02010600030101010101" pitchFamily="2" charset="-122"/>
                <a:ea typeface="DengXian" panose="02010600030101010101" pitchFamily="2" charset="-122"/>
              </a:rPr>
              <a:t>第一名</a:t>
            </a:r>
            <a:endParaRPr lang="ru-RU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D5DFB33-4819-C966-B689-1A5541557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7188200" cy="527284"/>
          </a:xfrm>
        </p:spPr>
        <p:txBody>
          <a:bodyPr>
            <a:normAutofit fontScale="90000"/>
          </a:bodyPr>
          <a:lstStyle/>
          <a:p>
            <a:r>
              <a:rPr lang="ru-RU" dirty="0" err="1"/>
              <a:t>获奖经历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C87EF1ED-BA0C-88CE-0685-F158F4DA7BCE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5967600" y="3747952"/>
            <a:ext cx="2591416" cy="1395548"/>
          </a:xfrm>
        </p:spPr>
        <p:txBody>
          <a:bodyPr/>
          <a:lstStyle/>
          <a:p>
            <a:r>
              <a:rPr lang="ru-RU" dirty="0" err="1">
                <a:latin typeface="DengXian" panose="02010600030101010101" pitchFamily="2" charset="-122"/>
                <a:ea typeface="DengXian" panose="02010600030101010101" pitchFamily="2" charset="-122"/>
              </a:rPr>
              <a:t>提高组三等奖</a:t>
            </a:r>
            <a:endParaRPr lang="ru-RU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FC4906FC-423F-DDCD-6647-5A3B9362C0BE}"/>
              </a:ext>
            </a:extLst>
          </p:cNvPr>
          <p:cNvCxnSpPr/>
          <p:nvPr/>
        </p:nvCxnSpPr>
        <p:spPr>
          <a:xfrm flipV="1">
            <a:off x="7875037" y="2249182"/>
            <a:ext cx="541175" cy="916426"/>
          </a:xfrm>
          <a:prstGeom prst="line">
            <a:avLst/>
          </a:prstGeom>
          <a:ln w="6350">
            <a:solidFill>
              <a:srgbClr val="BF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064FB4B9-A001-044F-4BD5-2DAB1274B354}"/>
              </a:ext>
            </a:extLst>
          </p:cNvPr>
          <p:cNvCxnSpPr>
            <a:cxnSpLocks/>
          </p:cNvCxnSpPr>
          <p:nvPr/>
        </p:nvCxnSpPr>
        <p:spPr>
          <a:xfrm flipH="1" flipV="1">
            <a:off x="7072604" y="1605370"/>
            <a:ext cx="1110343" cy="391886"/>
          </a:xfrm>
          <a:prstGeom prst="line">
            <a:avLst/>
          </a:prstGeom>
          <a:ln w="6350">
            <a:solidFill>
              <a:srgbClr val="BF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DF263A76-8070-23D4-5D93-3EB7F20462FA}"/>
              </a:ext>
            </a:extLst>
          </p:cNvPr>
          <p:cNvCxnSpPr>
            <a:cxnSpLocks/>
          </p:cNvCxnSpPr>
          <p:nvPr/>
        </p:nvCxnSpPr>
        <p:spPr>
          <a:xfrm>
            <a:off x="6097920" y="1997256"/>
            <a:ext cx="974684" cy="1168352"/>
          </a:xfrm>
          <a:prstGeom prst="line">
            <a:avLst/>
          </a:prstGeom>
          <a:ln w="6350">
            <a:solidFill>
              <a:srgbClr val="BF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5066BC7C-7F80-756F-5550-066C0796242D}"/>
              </a:ext>
            </a:extLst>
          </p:cNvPr>
          <p:cNvCxnSpPr>
            <a:cxnSpLocks/>
          </p:cNvCxnSpPr>
          <p:nvPr/>
        </p:nvCxnSpPr>
        <p:spPr>
          <a:xfrm flipV="1">
            <a:off x="6307494" y="1605370"/>
            <a:ext cx="569167" cy="149290"/>
          </a:xfrm>
          <a:prstGeom prst="line">
            <a:avLst/>
          </a:prstGeom>
          <a:ln w="6350">
            <a:solidFill>
              <a:srgbClr val="BF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图片占位符 12">
            <a:extLst>
              <a:ext uri="{FF2B5EF4-FFF2-40B4-BE49-F238E27FC236}">
                <a16:creationId xmlns:a16="http://schemas.microsoft.com/office/drawing/2014/main" id="{8EDF486D-6F05-C0D4-36E7-5CD80AC3B82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548" r="1548"/>
          <a:stretch>
            <a:fillRect/>
          </a:stretch>
        </p:blipFill>
        <p:spPr>
          <a:xfrm>
            <a:off x="469081" y="1392837"/>
            <a:ext cx="2577001" cy="1883023"/>
          </a:xfrm>
          <a:prstGeom prst="rect">
            <a:avLst/>
          </a:prstGeom>
        </p:spPr>
      </p:pic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87785CF3-0A3F-8020-DD88-E4F241DD9218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4"/>
          <a:srcRect l="1073" t="8084" r="-1073" b="38614"/>
          <a:stretch/>
        </p:blipFill>
        <p:spPr>
          <a:xfrm>
            <a:off x="3221666" y="1392836"/>
            <a:ext cx="2577001" cy="1883023"/>
          </a:xfrm>
          <a:prstGeom prst="rect">
            <a:avLst/>
          </a:prstGeom>
        </p:spPr>
      </p:pic>
      <p:pic>
        <p:nvPicPr>
          <p:cNvPr id="23" name="图片占位符 22">
            <a:extLst>
              <a:ext uri="{FF2B5EF4-FFF2-40B4-BE49-F238E27FC236}">
                <a16:creationId xmlns:a16="http://schemas.microsoft.com/office/drawing/2014/main" id="{1B7FA97C-BE5B-99B5-27B0-9994FE16E583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/>
          <a:srcRect l="1874" r="1874"/>
          <a:stretch>
            <a:fillRect/>
          </a:stretch>
        </p:blipFill>
        <p:spPr>
          <a:xfrm>
            <a:off x="5980690" y="1392837"/>
            <a:ext cx="2577001" cy="188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216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B75BB7E-5242-607C-D973-5C88E2FAB3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ru-RU" sz="2400" dirty="0" err="1">
                <a:latin typeface="DengXian" panose="02010600030101010101" pitchFamily="2" charset="-122"/>
                <a:ea typeface="DengXian" panose="02010600030101010101" pitchFamily="2" charset="-122"/>
              </a:rPr>
              <a:t>时间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：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2025.05–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2025.09</a:t>
            </a:r>
          </a:p>
          <a:p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（如果支持远程实习视情况可以延期）</a:t>
            </a:r>
            <a:endParaRPr lang="ru-RU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E922D73-8950-E8DA-530F-B7973DB0EC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zh-CN" altLang="ru-RU" sz="2400" dirty="0">
                <a:latin typeface="DengXian" panose="02010600030101010101" pitchFamily="2" charset="-122"/>
                <a:ea typeface="DengXian" panose="02010600030101010101" pitchFamily="2" charset="-122"/>
              </a:rPr>
              <a:t>目标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：</a:t>
            </a:r>
            <a:endParaRPr lang="en-US" altLang="zh-CN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一篇软件著作权</a:t>
            </a:r>
            <a:endParaRPr lang="en-US" altLang="zh-CN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一篇专利</a:t>
            </a:r>
            <a:endParaRPr lang="en-US" altLang="zh-CN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在投论文初稿撰写</a:t>
            </a:r>
            <a:endParaRPr lang="en-US" altLang="zh-CN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22F25C4-7663-582D-5776-E7C30E76E2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en-US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ru-RU" sz="2400" dirty="0" err="1">
                <a:latin typeface="DengXian" panose="02010600030101010101" pitchFamily="2" charset="-122"/>
                <a:ea typeface="DengXian" panose="02010600030101010101" pitchFamily="2" charset="-122"/>
              </a:rPr>
              <a:t>个人期望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：希望借助实习机会与课题组的师兄师姐交流学习，在工作中积累经验和成果，为研究生阶段往人工智能机器学习相关领域发展做准备</a:t>
            </a:r>
            <a:endParaRPr lang="ru-RU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D6CCC61-BB2F-AF7A-925F-8FDA44CDA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ru-RU" b="1" i="0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实习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规划</a:t>
            </a:r>
            <a:endParaRPr lang="ru-RU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8716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en-US" sz="4400" dirty="0" err="1"/>
              <a:t>感谢聆听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45834-34CB-F6E2-51BC-F26A92C144A1}"/>
              </a:ext>
            </a:extLst>
          </p:cNvPr>
          <p:cNvSpPr txBox="1"/>
          <p:nvPr/>
        </p:nvSpPr>
        <p:spPr>
          <a:xfrm>
            <a:off x="6574015" y="4114801"/>
            <a:ext cx="22650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err="1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周宏祥</a:t>
            </a:r>
            <a:endParaRPr lang="en-US" dirty="0">
              <a:solidFill>
                <a:schemeClr val="bg1"/>
              </a:solidFill>
              <a:latin typeface="Golos Text" panose="020B0503020202020204" pitchFamily="34" charset="-52"/>
              <a:cs typeface="Golos Text" panose="020B0503020202020204" pitchFamily="34" charset="-52"/>
            </a:endParaRPr>
          </a:p>
          <a:p>
            <a:pPr algn="r"/>
            <a:r>
              <a:rPr lang="en-US" altLang="zh-CN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18929395479</a:t>
            </a:r>
          </a:p>
          <a:p>
            <a:pPr algn="r"/>
            <a:r>
              <a:rPr lang="en-US" altLang="zh-CN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2398768715@</a:t>
            </a:r>
            <a:r>
              <a:rPr lang="ru-RU" altLang="zh-CN" dirty="0" err="1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qq</a:t>
            </a:r>
            <a:r>
              <a:rPr lang="en-US" altLang="zh-CN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.com</a:t>
            </a:r>
            <a:endParaRPr lang="ru-RU" dirty="0">
              <a:solidFill>
                <a:schemeClr val="bg1"/>
              </a:solidFill>
              <a:latin typeface="Golos Text" panose="020B0503020202020204" pitchFamily="34" charset="-52"/>
              <a:cs typeface="Golos Text" panose="020B050302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7277</TotalTime>
  <Words>1534</Words>
  <Application>Microsoft Macintosh PowerPoint</Application>
  <PresentationFormat>全屏显示(16:9)</PresentationFormat>
  <Paragraphs>143</Paragraphs>
  <Slides>14</Slides>
  <Notes>8</Notes>
  <HiddenSlides>5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DengXian</vt:lpstr>
      <vt:lpstr>ALS Gorizont Bold Expanded</vt:lpstr>
      <vt:lpstr>Golos Text</vt:lpstr>
      <vt:lpstr>Golos Text DemiBold</vt:lpstr>
      <vt:lpstr>Arial</vt:lpstr>
      <vt:lpstr>Calibri</vt:lpstr>
      <vt:lpstr>Helvetica Neue</vt:lpstr>
      <vt:lpstr>Тема1</vt:lpstr>
      <vt:lpstr>自我介绍</vt:lpstr>
      <vt:lpstr>自我介绍</vt:lpstr>
      <vt:lpstr>教育背景</vt:lpstr>
      <vt:lpstr>主修课程</vt:lpstr>
      <vt:lpstr>个人技能</vt:lpstr>
      <vt:lpstr>研究项目</vt:lpstr>
      <vt:lpstr>获奖经历</vt:lpstr>
      <vt:lpstr>实习规划</vt:lpstr>
      <vt:lpstr>感谢聆听</vt:lpstr>
      <vt:lpstr>PowerPoint 演示文稿</vt:lpstr>
      <vt:lpstr>PowerPoint 演示文稿</vt:lpstr>
      <vt:lpstr>Рекомендации по оформлению слайдов</vt:lpstr>
      <vt:lpstr>Рекомендации по оформлению слайдов</vt:lpstr>
      <vt:lpstr>Рекомендации по оформлению слайдов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Чжоу Хунсян</cp:lastModifiedBy>
  <cp:revision>139</cp:revision>
  <dcterms:created xsi:type="dcterms:W3CDTF">2014-06-27T12:30:22Z</dcterms:created>
  <dcterms:modified xsi:type="dcterms:W3CDTF">2025-05-12T00:31:49Z</dcterms:modified>
</cp:coreProperties>
</file>